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3" r:id="rId2"/>
    <p:sldId id="257" r:id="rId3"/>
    <p:sldId id="263" r:id="rId4"/>
    <p:sldId id="271" r:id="rId5"/>
    <p:sldId id="264" r:id="rId6"/>
    <p:sldId id="277" r:id="rId7"/>
    <p:sldId id="278" r:id="rId8"/>
    <p:sldId id="275" r:id="rId9"/>
    <p:sldId id="268" r:id="rId10"/>
    <p:sldId id="276" r:id="rId11"/>
    <p:sldId id="274" r:id="rId12"/>
  </p:sldIdLst>
  <p:sldSz cx="11522075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6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BB46"/>
    <a:srgbClr val="126992"/>
    <a:srgbClr val="00B050"/>
    <a:srgbClr val="6B55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900" y="108"/>
      </p:cViewPr>
      <p:guideLst>
        <p:guide orient="horz" pos="2160"/>
        <p:guide pos="362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8E42B-33E4-4E89-96EB-EEDE2B7D54A5}" type="datetimeFigureOut">
              <a:rPr lang="it-IT" smtClean="0"/>
              <a:t>25/09/2017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1143000"/>
            <a:ext cx="5184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CA2BB-2E50-43C3-8265-F446D92E12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449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CA2BB-2E50-43C3-8265-F446D92E120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97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64156" y="2130426"/>
            <a:ext cx="9793764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28311" y="3886200"/>
            <a:ext cx="806545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10525896" y="274639"/>
            <a:ext cx="3266589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26131" y="274639"/>
            <a:ext cx="960773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0164" y="4406901"/>
            <a:ext cx="979376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10164" y="2906713"/>
            <a:ext cx="979376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26132" y="1600201"/>
            <a:ext cx="643715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355326" y="1600201"/>
            <a:ext cx="643715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6104" y="274638"/>
            <a:ext cx="1036986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76104" y="1535113"/>
            <a:ext cx="5090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76104" y="2174875"/>
            <a:ext cx="5090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853055" y="1535113"/>
            <a:ext cx="5092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853055" y="2174875"/>
            <a:ext cx="5092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6105" y="273050"/>
            <a:ext cx="379068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04811" y="273051"/>
            <a:ext cx="644116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76105" y="1435101"/>
            <a:ext cx="379068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58407" y="4800600"/>
            <a:ext cx="691324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258407" y="612775"/>
            <a:ext cx="691324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258407" y="5367338"/>
            <a:ext cx="691324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76104" y="274638"/>
            <a:ext cx="103698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76104" y="1600201"/>
            <a:ext cx="1036986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76104" y="6356351"/>
            <a:ext cx="2688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0ABDE-A7C6-4584-B501-1FBCC71E0C99}" type="datetimeFigureOut">
              <a:rPr lang="it-IT" smtClean="0"/>
              <a:pPr/>
              <a:t>25/09/2017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936709" y="6356351"/>
            <a:ext cx="36486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257487" y="6356351"/>
            <a:ext cx="2688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AD12D-B72D-42ED-8478-5F7815BB08E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301" y="633267"/>
            <a:ext cx="5616624" cy="5591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r="49979"/>
          <a:stretch>
            <a:fillRect/>
          </a:stretch>
        </p:blipFill>
        <p:spPr bwMode="auto">
          <a:xfrm>
            <a:off x="0" y="0"/>
            <a:ext cx="9365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49979"/>
          <a:stretch>
            <a:fillRect/>
          </a:stretch>
        </p:blipFill>
        <p:spPr bwMode="auto">
          <a:xfrm>
            <a:off x="10585573" y="0"/>
            <a:ext cx="9365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976" y="202397"/>
            <a:ext cx="1309044" cy="430870"/>
          </a:xfrm>
          <a:prstGeom prst="rect">
            <a:avLst/>
          </a:prstGeom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459675" y="2564904"/>
            <a:ext cx="3024336" cy="2076383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it-IT" sz="4800" b="1" dirty="0">
                <a:solidFill>
                  <a:srgbClr val="7CBB46"/>
                </a:solidFill>
                <a:latin typeface="Impact" panose="020B0806030902050204" pitchFamily="34" charset="0"/>
              </a:rPr>
              <a:t>MOLVENO</a:t>
            </a:r>
          </a:p>
          <a:p>
            <a:pPr algn="r"/>
            <a:r>
              <a:rPr lang="it-IT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Impact" panose="020B0806030902050204" pitchFamily="34" charset="0"/>
              </a:rPr>
              <a:t>29 settembre</a:t>
            </a:r>
          </a:p>
          <a:p>
            <a:pPr algn="r"/>
            <a:r>
              <a:rPr lang="it-IT" sz="2600" dirty="0">
                <a:solidFill>
                  <a:srgbClr val="0070C0"/>
                </a:solidFill>
                <a:latin typeface="Impact" panose="020B0806030902050204" pitchFamily="34" charset="0"/>
              </a:rPr>
              <a:t>30 settembre  </a:t>
            </a:r>
          </a:p>
          <a:p>
            <a:pPr algn="r"/>
            <a:r>
              <a:rPr lang="it-IT" sz="2600" dirty="0">
                <a:solidFill>
                  <a:srgbClr val="0070C0"/>
                </a:solidFill>
                <a:latin typeface="Impact" panose="020B0806030902050204" pitchFamily="34" charset="0"/>
              </a:rPr>
              <a:t>1 ottobre 2017</a:t>
            </a:r>
            <a:endParaRPr lang="it-IT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016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6125" y="0"/>
            <a:ext cx="17559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008509" y="577818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cap="small" dirty="0">
                <a:solidFill>
                  <a:srgbClr val="00B050"/>
                </a:solidFill>
                <a:latin typeface="Impact" panose="020B0806030902050204" pitchFamily="34" charset="0"/>
              </a:rPr>
              <a:t>I PARTNER DELL’EVENTO</a:t>
            </a:r>
          </a:p>
        </p:txBody>
      </p:sp>
      <p:pic>
        <p:nvPicPr>
          <p:cNvPr id="5" name="Immagine 4" descr="logo Società Incremento Turistico Molveno S.p.A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36100" y="5166657"/>
            <a:ext cx="1232891" cy="580647"/>
          </a:xfrm>
          <a:prstGeom prst="rect">
            <a:avLst/>
          </a:prstGeom>
        </p:spPr>
      </p:pic>
      <p:pic>
        <p:nvPicPr>
          <p:cNvPr id="6" name="Immagine 5" descr="Logo-Comunita-delle-Ve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5734" y="3789040"/>
            <a:ext cx="1209399" cy="509560"/>
          </a:xfrm>
          <a:prstGeom prst="rect">
            <a:avLst/>
          </a:prstGeom>
        </p:spPr>
      </p:pic>
      <p:pic>
        <p:nvPicPr>
          <p:cNvPr id="7" name="Immagine 6" descr="LOGO-Legambiente-cop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37101" y="2276872"/>
            <a:ext cx="1224135" cy="716119"/>
          </a:xfrm>
          <a:prstGeom prst="rect">
            <a:avLst/>
          </a:prstGeom>
        </p:spPr>
      </p:pic>
      <p:pic>
        <p:nvPicPr>
          <p:cNvPr id="8" name="Immagine 7" descr="Provincia-Autonoma-di-Tren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32845" y="2132856"/>
            <a:ext cx="1742901" cy="939736"/>
          </a:xfrm>
          <a:prstGeom prst="rect">
            <a:avLst/>
          </a:prstGeom>
        </p:spPr>
      </p:pic>
      <p:pic>
        <p:nvPicPr>
          <p:cNvPr id="9" name="Immagine 8" descr="Comune-di-Molveno_larg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34259" y="2132856"/>
            <a:ext cx="562481" cy="771002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2088629" y="2924944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Comune di Molveno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67949" y="5094649"/>
            <a:ext cx="799951" cy="66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magine 11" descr="DP-logo-magenta-201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79717" y="5094649"/>
            <a:ext cx="1649760" cy="915617"/>
          </a:xfrm>
          <a:prstGeom prst="rect">
            <a:avLst/>
          </a:prstGeom>
        </p:spPr>
      </p:pic>
      <p:pic>
        <p:nvPicPr>
          <p:cNvPr id="13" name="Picture 4" descr="Risultati immagini per TRENTINO MARKETI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23446" y="3789040"/>
            <a:ext cx="1689422" cy="620688"/>
          </a:xfrm>
          <a:prstGeom prst="rect">
            <a:avLst/>
          </a:prstGeom>
          <a:noFill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8429" y="455674"/>
            <a:ext cx="1080120" cy="107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1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62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74"/>
          <a:stretch/>
        </p:blipFill>
        <p:spPr>
          <a:xfrm>
            <a:off x="0" y="0"/>
            <a:ext cx="11518672" cy="6858000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6421" y="317408"/>
            <a:ext cx="845418" cy="807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1024" y="274638"/>
            <a:ext cx="933837" cy="922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33" y="319214"/>
            <a:ext cx="864096" cy="803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189125" y="1415550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cap="small" dirty="0">
                <a:solidFill>
                  <a:schemeClr val="bg1"/>
                </a:solidFill>
                <a:latin typeface="Impact" panose="020B0806030902050204" pitchFamily="34" charset="0"/>
              </a:rPr>
              <a:t>GRAZIE DELLA </a:t>
            </a:r>
            <a:br>
              <a:rPr lang="it-IT" sz="4800" cap="small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it-IT" sz="4800" cap="small" dirty="0">
                <a:solidFill>
                  <a:schemeClr val="bg1"/>
                </a:solidFill>
                <a:latin typeface="Impact" panose="020B0806030902050204" pitchFamily="34" charset="0"/>
              </a:rPr>
              <a:t>VOSTRA ATTENZIONE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83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6125" y="0"/>
            <a:ext cx="17559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44413" y="2276872"/>
            <a:ext cx="95050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0070C0"/>
                </a:solidFill>
                <a:latin typeface="Impact" panose="020B0806030902050204" pitchFamily="34" charset="0"/>
              </a:rPr>
              <a:t>Tre giorni di incontri, confronti, esperienze e attività fra operatori economici, cittadini e amministratori locali sulla gestione sostenibile del territorio e le migliori proposte di turismo ambientale.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429" y="476672"/>
            <a:ext cx="1080120" cy="107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1656581" y="721925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cap="all" dirty="0">
                <a:solidFill>
                  <a:srgbClr val="00B050"/>
                </a:solidFill>
                <a:latin typeface="Impact" panose="020B0806030902050204" pitchFamily="34" charset="0"/>
              </a:rPr>
              <a:t>LAGHI IN FESTA – 1° Edizione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6125" y="0"/>
            <a:ext cx="17559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288429" y="1471910"/>
            <a:ext cx="940313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Ambiente, paesaggio e bellezza dei contesti naturali: motivazione fondamentale nella scelta della destinazione in Europa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Turismo Ambientale in Italia in crescita: ricerca di qualità e sostenibilità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I Laghi: aree di bellezza e unicità ma anche ecosistemi a rischio; patrimonio da tutelare e valorizzare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Esempio di servizi d’eccellenza e buone pratiche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Paesaggio unico e straordinario del </a:t>
            </a:r>
            <a:r>
              <a:rPr lang="it-IT" sz="2400" u="sng" dirty="0">
                <a:solidFill>
                  <a:srgbClr val="0070C0"/>
                </a:solidFill>
                <a:latin typeface="Impact" panose="020B0806030902050204" pitchFamily="34" charset="0"/>
              </a:rPr>
              <a:t>Lago di Molveno e  Dolomiti di Brenta</a:t>
            </a: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latin typeface="Impact" panose="020B0806030902050204" pitchFamily="34" charset="0"/>
              </a:rPr>
              <a:t>da 8 anni 5 Vele Legambiente</a:t>
            </a:r>
          </a:p>
          <a:p>
            <a:pPr lvl="1">
              <a:buFontTx/>
              <a:buChar char="-"/>
            </a:pPr>
            <a:r>
              <a:rPr lang="it-IT" sz="2000" dirty="0">
                <a:solidFill>
                  <a:srgbClr val="0070C0"/>
                </a:solidFill>
                <a:latin typeface="Impact" panose="020B0806030902050204" pitchFamily="34" charset="0"/>
              </a:rPr>
              <a:t> da 8 Bandiera Arancione Touring Club</a:t>
            </a:r>
          </a:p>
          <a:p>
            <a:pPr lvl="1">
              <a:buFontTx/>
              <a:buChar char="-"/>
            </a:pPr>
            <a:r>
              <a:rPr lang="it-IT" sz="2000" dirty="0">
                <a:solidFill>
                  <a:srgbClr val="0070C0"/>
                </a:solidFill>
                <a:latin typeface="Impact" panose="020B0806030902050204" pitchFamily="34" charset="0"/>
              </a:rPr>
              <a:t> da 4 anni Guida Blu di Legambiente come Lago più bello d’Italia</a:t>
            </a:r>
            <a:endParaRPr lang="it-IT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584573" y="453739"/>
            <a:ext cx="698477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cap="all" dirty="0">
                <a:solidFill>
                  <a:srgbClr val="00B050"/>
                </a:solidFill>
                <a:latin typeface="Impact" panose="020B0806030902050204" pitchFamily="34" charset="0"/>
              </a:rPr>
              <a:t>Legambiente </a:t>
            </a:r>
            <a:br>
              <a:rPr lang="it-IT" sz="3200" b="1" cap="all" dirty="0">
                <a:solidFill>
                  <a:srgbClr val="00B050"/>
                </a:solidFill>
                <a:latin typeface="Impact" panose="020B0806030902050204" pitchFamily="34" charset="0"/>
              </a:rPr>
            </a:br>
            <a:r>
              <a:rPr lang="it-IT" sz="3200" b="1" cap="all" dirty="0" err="1">
                <a:solidFill>
                  <a:srgbClr val="00B050"/>
                </a:solidFill>
                <a:latin typeface="Impact" panose="020B0806030902050204" pitchFamily="34" charset="0"/>
              </a:rPr>
              <a:t>PeRCHé</a:t>
            </a:r>
            <a:r>
              <a:rPr lang="it-IT" sz="3200" b="1" cap="all" dirty="0">
                <a:solidFill>
                  <a:srgbClr val="00B050"/>
                </a:solidFill>
                <a:latin typeface="Impact" panose="020B0806030902050204" pitchFamily="34" charset="0"/>
              </a:rPr>
              <a:t> Molveno e IL Trentino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429" y="455674"/>
            <a:ext cx="1080120" cy="107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8" b="5963"/>
          <a:stretch/>
        </p:blipFill>
        <p:spPr>
          <a:xfrm>
            <a:off x="-23242" y="0"/>
            <a:ext cx="11557283" cy="6858000"/>
          </a:xfrm>
        </p:spPr>
      </p:pic>
      <p:sp>
        <p:nvSpPr>
          <p:cNvPr id="6" name="CasellaDiTesto 5"/>
          <p:cNvSpPr txBox="1"/>
          <p:nvPr/>
        </p:nvSpPr>
        <p:spPr>
          <a:xfrm>
            <a:off x="0" y="6404459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Impact" panose="020B0806030902050204" pitchFamily="34" charset="0"/>
              </a:rPr>
              <a:t>Lago di Molveno</a:t>
            </a:r>
          </a:p>
          <a:p>
            <a:r>
              <a:rPr lang="it-IT" sz="1100" dirty="0">
                <a:solidFill>
                  <a:schemeClr val="bg1"/>
                </a:solidFill>
                <a:latin typeface="Impact" panose="020B0806030902050204" pitchFamily="34" charset="0"/>
              </a:rPr>
              <a:t>Photo by </a:t>
            </a:r>
            <a:r>
              <a:rPr lang="it-IT" sz="1100" dirty="0" err="1">
                <a:solidFill>
                  <a:schemeClr val="bg1"/>
                </a:solidFill>
                <a:latin typeface="Impact" panose="020B0806030902050204" pitchFamily="34" charset="0"/>
              </a:rPr>
              <a:t>F.Frizzera</a:t>
            </a:r>
            <a:endParaRPr lang="it-IT" sz="11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  <p:pic>
        <p:nvPicPr>
          <p:cNvPr id="1026" name="Picture 2" descr="Risultati immagini per 5 vele bandier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959" y="5805265"/>
            <a:ext cx="1640718" cy="1045372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8988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6125" y="0"/>
            <a:ext cx="17559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6125" y="0"/>
            <a:ext cx="1755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269172" y="2353523"/>
            <a:ext cx="9496951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00B050"/>
                </a:solidFill>
                <a:latin typeface="Impact" panose="020B0806030902050204" pitchFamily="34" charset="0"/>
              </a:rPr>
              <a:t>Venerdi</a:t>
            </a:r>
            <a:r>
              <a:rPr lang="it-IT" sz="2400" dirty="0">
                <a:solidFill>
                  <a:srgbClr val="00B050"/>
                </a:solidFill>
                <a:latin typeface="Impact" panose="020B0806030902050204" pitchFamily="34" charset="0"/>
              </a:rPr>
              <a:t> 29 Settembre</a:t>
            </a:r>
          </a:p>
          <a:p>
            <a:endParaRPr lang="it-IT" sz="2400" dirty="0">
              <a:solidFill>
                <a:srgbClr val="00B050"/>
              </a:solidFill>
              <a:latin typeface="Impact" panose="020B0806030902050204" pitchFamily="34" charset="0"/>
            </a:endParaRP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15.00 Inaugurazione e Workshop «La comunità delle Vele»</a:t>
            </a: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Presentazione e avvio </a:t>
            </a:r>
            <a:r>
              <a:rPr lang="it-IT" sz="2400" dirty="0" err="1">
                <a:solidFill>
                  <a:srgbClr val="0070C0"/>
                </a:solidFill>
                <a:latin typeface="Impact" panose="020B0806030902050204" pitchFamily="34" charset="0"/>
              </a:rPr>
              <a:t>Hackathon</a:t>
            </a:r>
            <a:endParaRPr lang="it-IT" sz="24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pPr lvl="1"/>
            <a:endParaRPr lang="it-IT" sz="1000" dirty="0">
              <a:solidFill>
                <a:srgbClr val="00B050"/>
              </a:solidFill>
              <a:latin typeface="Impact" panose="020B080603090205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405007" y="608594"/>
            <a:ext cx="82089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cap="small" dirty="0">
                <a:solidFill>
                  <a:srgbClr val="00B050"/>
                </a:solidFill>
                <a:latin typeface="Impact" panose="020B0806030902050204" pitchFamily="34" charset="0"/>
              </a:rPr>
              <a:t>PROGRAMMA INCONTRI E CONVEGNI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429" y="455674"/>
            <a:ext cx="1080120" cy="107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6125" y="0"/>
            <a:ext cx="17559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6125" y="0"/>
            <a:ext cx="1755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269172" y="1988840"/>
            <a:ext cx="94969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it-IT" sz="1000" dirty="0">
              <a:solidFill>
                <a:srgbClr val="00B050"/>
              </a:solidFill>
              <a:latin typeface="Impact" panose="020B0806030902050204" pitchFamily="34" charset="0"/>
            </a:endParaRPr>
          </a:p>
          <a:p>
            <a:r>
              <a:rPr lang="it-IT" sz="2400" dirty="0">
                <a:solidFill>
                  <a:srgbClr val="00B050"/>
                </a:solidFill>
                <a:latin typeface="Impact" panose="020B0806030902050204" pitchFamily="34" charset="0"/>
              </a:rPr>
              <a:t>Sabato 30 Settembre</a:t>
            </a:r>
          </a:p>
          <a:p>
            <a:endParaRPr lang="it-IT" sz="2400" dirty="0">
              <a:solidFill>
                <a:srgbClr val="00B050"/>
              </a:solidFill>
              <a:latin typeface="Impact" panose="020B0806030902050204" pitchFamily="34" charset="0"/>
            </a:endParaRP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9.30 Tavola Rotonda «Le località lacustri come laboratorio di mobilità sostenibile»</a:t>
            </a: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13,00 Partenza X-TRAIL NATURAL OBSTACLE RACE 2017</a:t>
            </a: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15,00 Chiusura </a:t>
            </a:r>
            <a:r>
              <a:rPr lang="it-IT" sz="2400" dirty="0" err="1">
                <a:solidFill>
                  <a:srgbClr val="0070C0"/>
                </a:solidFill>
                <a:latin typeface="Impact" panose="020B0806030902050204" pitchFamily="34" charset="0"/>
              </a:rPr>
              <a:t>hackathon</a:t>
            </a: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 e presentazione delle progettualità</a:t>
            </a: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17,00 Chiusura gara </a:t>
            </a:r>
            <a:r>
              <a:rPr lang="it-IT" sz="2400" dirty="0" err="1">
                <a:solidFill>
                  <a:srgbClr val="0070C0"/>
                </a:solidFill>
                <a:latin typeface="Impact" panose="020B0806030902050204" pitchFamily="34" charset="0"/>
              </a:rPr>
              <a:t>X-Trail</a:t>
            </a:r>
            <a:endParaRPr lang="it-IT" sz="24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18,00 Premiazioni </a:t>
            </a:r>
            <a:r>
              <a:rPr lang="it-IT" sz="2400" dirty="0" err="1">
                <a:solidFill>
                  <a:srgbClr val="0070C0"/>
                </a:solidFill>
                <a:latin typeface="Impact" panose="020B0806030902050204" pitchFamily="34" charset="0"/>
              </a:rPr>
              <a:t>Hackathon</a:t>
            </a:r>
            <a:endParaRPr lang="it-IT" sz="24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endParaRPr lang="it-IT" sz="14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405007" y="608594"/>
            <a:ext cx="82089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cap="small" dirty="0">
                <a:solidFill>
                  <a:srgbClr val="00B050"/>
                </a:solidFill>
                <a:latin typeface="Impact" panose="020B0806030902050204" pitchFamily="34" charset="0"/>
              </a:rPr>
              <a:t>PROGRAMMA INCONTRI E CONVEGNI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429" y="455674"/>
            <a:ext cx="1080120" cy="107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5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6125" y="0"/>
            <a:ext cx="17559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6125" y="0"/>
            <a:ext cx="1755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269172" y="1938893"/>
            <a:ext cx="9496951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r>
              <a:rPr lang="it-IT" sz="2400" dirty="0">
                <a:solidFill>
                  <a:srgbClr val="00B050"/>
                </a:solidFill>
                <a:latin typeface="Impact" panose="020B0806030902050204" pitchFamily="34" charset="0"/>
              </a:rPr>
              <a:t>Domenica 1 Ottobre</a:t>
            </a:r>
          </a:p>
          <a:p>
            <a:endParaRPr lang="it-IT" sz="2400" dirty="0">
              <a:solidFill>
                <a:srgbClr val="00B050"/>
              </a:solidFill>
              <a:latin typeface="Impact" panose="020B0806030902050204" pitchFamily="34" charset="0"/>
            </a:endParaRP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9,30 Esposizione delle esperienze </a:t>
            </a:r>
            <a:r>
              <a:rPr lang="it-IT" sz="2400" dirty="0" err="1">
                <a:solidFill>
                  <a:srgbClr val="0070C0"/>
                </a:solidFill>
                <a:latin typeface="Impact" panose="020B0806030902050204" pitchFamily="34" charset="0"/>
              </a:rPr>
              <a:t>Hackathon</a:t>
            </a: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 selezionate dalla giuria e presentazione dei progetti vincitori</a:t>
            </a: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10.30 Tavola Rotonda. «Maneggiare con cura. Conversazione sul turismo della piccola Italia dei laghi he fa grande il Paese»</a:t>
            </a: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11,00 Partenza gara </a:t>
            </a:r>
            <a:r>
              <a:rPr lang="it-IT" sz="2400" dirty="0" err="1">
                <a:solidFill>
                  <a:srgbClr val="0070C0"/>
                </a:solidFill>
                <a:latin typeface="Impact" panose="020B0806030902050204" pitchFamily="34" charset="0"/>
              </a:rPr>
              <a:t>X-Trail</a:t>
            </a:r>
            <a:endParaRPr lang="it-IT" sz="24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pPr lvl="1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ore. 17,00 Chiusura gara </a:t>
            </a:r>
            <a:r>
              <a:rPr lang="it-IT" sz="2400" dirty="0" err="1">
                <a:solidFill>
                  <a:srgbClr val="0070C0"/>
                </a:solidFill>
                <a:latin typeface="Impact" panose="020B0806030902050204" pitchFamily="34" charset="0"/>
              </a:rPr>
              <a:t>X-Trail</a:t>
            </a: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 e premiazioni</a:t>
            </a:r>
          </a:p>
          <a:p>
            <a:pPr lvl="1">
              <a:buFontTx/>
              <a:buChar char="-"/>
            </a:pPr>
            <a:endParaRPr lang="it-IT" sz="24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Sabato e Domenica: Visite al Centro </a:t>
            </a:r>
            <a:r>
              <a:rPr lang="it-IT" sz="2400" dirty="0" err="1">
                <a:solidFill>
                  <a:srgbClr val="0070C0"/>
                </a:solidFill>
                <a:latin typeface="Impact" panose="020B0806030902050204" pitchFamily="34" charset="0"/>
              </a:rPr>
              <a:t>Ittiogenico</a:t>
            </a:r>
            <a:r>
              <a:rPr lang="it-IT" sz="2400" dirty="0">
                <a:solidFill>
                  <a:srgbClr val="0070C0"/>
                </a:solidFill>
                <a:latin typeface="Impact" panose="020B0806030902050204" pitchFamily="34" charset="0"/>
              </a:rPr>
              <a:t> di Molveno e attività sportive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405007" y="608594"/>
            <a:ext cx="82089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cap="small" dirty="0">
                <a:solidFill>
                  <a:srgbClr val="00B050"/>
                </a:solidFill>
                <a:latin typeface="Impact" panose="020B0806030902050204" pitchFamily="34" charset="0"/>
              </a:rPr>
              <a:t>PROGRAMMA INCONTRI E CONVEGNI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429" y="455674"/>
            <a:ext cx="1080120" cy="107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39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6125" y="0"/>
            <a:ext cx="17559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1405007" y="608594"/>
            <a:ext cx="82089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cap="small" dirty="0">
                <a:solidFill>
                  <a:srgbClr val="00B050"/>
                </a:solidFill>
                <a:latin typeface="Impact" panose="020B0806030902050204" pitchFamily="34" charset="0"/>
              </a:rPr>
              <a:t>OPEN DAYS ATTIVITA’ OUTDOOR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429" y="455674"/>
            <a:ext cx="1080120" cy="107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288429" y="2348880"/>
            <a:ext cx="9217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400" dirty="0">
              <a:solidFill>
                <a:srgbClr val="126992"/>
              </a:solidFill>
              <a:latin typeface="Impact" panose="020B0806030902050204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88429" y="1988840"/>
            <a:ext cx="92170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Prova Pedalò elettrico (gratuito)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Tour accompagnati in e-bike alla scoperta del lago (gratuito)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Piccola gita in Dragon boat (gratuito)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Volo tandem in parapendio (prezzo agevolato )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Visite Guidate al centro Ittiogenico di Molveno (</a:t>
            </a:r>
            <a:r>
              <a:rPr lang="it-IT" sz="2000" dirty="0" err="1">
                <a:solidFill>
                  <a:srgbClr val="126992"/>
                </a:solidFill>
                <a:latin typeface="Impact" panose="020B0806030902050204" pitchFamily="34" charset="0"/>
              </a:rPr>
              <a:t>gratuto</a:t>
            </a: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)</a:t>
            </a:r>
          </a:p>
          <a:p>
            <a:endParaRPr lang="it-IT" sz="2000" dirty="0">
              <a:solidFill>
                <a:srgbClr val="126992"/>
              </a:solidFill>
              <a:latin typeface="Impact" panose="020B0806030902050204" pitchFamily="34" charset="0"/>
            </a:endParaRPr>
          </a:p>
          <a:p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FUNIVIE MOLVENO PRADEL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terrazze panoramiche sul lago di Molveno e sulle Dolomiti di Brenta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parco avventura </a:t>
            </a:r>
            <a:r>
              <a:rPr lang="it-IT" sz="2000" dirty="0" err="1">
                <a:solidFill>
                  <a:srgbClr val="126992"/>
                </a:solidFill>
                <a:latin typeface="Impact" panose="020B0806030902050204" pitchFamily="34" charset="0"/>
              </a:rPr>
              <a:t>Forest</a:t>
            </a: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 Park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nuovissimo sentiero didattico </a:t>
            </a:r>
            <a:r>
              <a:rPr lang="it-IT" sz="2000" dirty="0" err="1">
                <a:solidFill>
                  <a:srgbClr val="126992"/>
                </a:solidFill>
                <a:latin typeface="Impact" panose="020B0806030902050204" pitchFamily="34" charset="0"/>
              </a:rPr>
              <a:t>Sciury.MTB</a:t>
            </a: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:  3 nuovi tracciati ad uso esclusivo MTB (Big Hero, </a:t>
            </a:r>
            <a:r>
              <a:rPr lang="it-IT" sz="2000" dirty="0" err="1">
                <a:solidFill>
                  <a:srgbClr val="126992"/>
                </a:solidFill>
                <a:latin typeface="Impact" panose="020B0806030902050204" pitchFamily="34" charset="0"/>
              </a:rPr>
              <a:t>Goonies</a:t>
            </a: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 e </a:t>
            </a:r>
            <a:r>
              <a:rPr lang="it-IT" sz="2000" dirty="0" err="1">
                <a:solidFill>
                  <a:srgbClr val="126992"/>
                </a:solidFill>
                <a:latin typeface="Impact" panose="020B0806030902050204" pitchFamily="34" charset="0"/>
              </a:rPr>
              <a:t>Blade</a:t>
            </a: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 </a:t>
            </a:r>
            <a:r>
              <a:rPr lang="it-IT" sz="2000" dirty="0" err="1">
                <a:solidFill>
                  <a:srgbClr val="126992"/>
                </a:solidFill>
                <a:latin typeface="Impact" panose="020B0806030902050204" pitchFamily="34" charset="0"/>
              </a:rPr>
              <a:t>Runner</a:t>
            </a: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) e numerosi altri sentieri</a:t>
            </a:r>
          </a:p>
          <a:p>
            <a:endParaRPr lang="it-IT" sz="2000" dirty="0">
              <a:solidFill>
                <a:srgbClr val="126992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8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6125" y="0"/>
            <a:ext cx="17559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288429" y="2348880"/>
            <a:ext cx="921702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126992"/>
                </a:solidFill>
                <a:latin typeface="Impact" panose="020B0806030902050204" pitchFamily="34" charset="0"/>
              </a:rPr>
              <a:t>È una maratona di idee che chiama a raccolta gruppi di professionisti, studenti e lavoratori, che in 24 ore non stop danno vita a nuovi progetti e/o prodotti virtuali o reali nell’ambito del tema individuato</a:t>
            </a:r>
          </a:p>
          <a:p>
            <a:endParaRPr lang="it-IT" sz="2400" dirty="0">
              <a:solidFill>
                <a:srgbClr val="126992"/>
              </a:solidFill>
              <a:latin typeface="Impact" panose="020B0806030902050204" pitchFamily="34" charset="0"/>
            </a:endParaRPr>
          </a:p>
          <a:p>
            <a:r>
              <a:rPr lang="it-IT" sz="2400" dirty="0">
                <a:solidFill>
                  <a:srgbClr val="126992"/>
                </a:solidFill>
                <a:latin typeface="Impact" panose="020B0806030902050204" pitchFamily="34" charset="0"/>
              </a:rPr>
              <a:t>DI.NA.MO si svolgerà il 29 e 30 settembre 2017 presso il Palacongressi di Molveno,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La sfida avrà inizio alle ore 15.00 di venerdì 29 e terminerà alle ore 15.00 di sabato 30 settembre, per una 24 ore non stop.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126992"/>
                </a:solidFill>
                <a:latin typeface="Impact" panose="020B0806030902050204" pitchFamily="34" charset="0"/>
              </a:rPr>
              <a:t>Nella giornata del 1 ottobre, si terrà la presentazione dei lavori fatti e la discussione dei primi 3 progetti vincitori</a:t>
            </a:r>
          </a:p>
          <a:p>
            <a:pPr algn="ctr"/>
            <a:endParaRPr lang="it-IT" sz="2400" dirty="0">
              <a:solidFill>
                <a:srgbClr val="126992"/>
              </a:solidFill>
              <a:latin typeface="Impact" panose="020B080603090205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6125" y="0"/>
            <a:ext cx="1755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27" y="244873"/>
            <a:ext cx="1325743" cy="43636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449662" y="455674"/>
            <a:ext cx="820891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cap="small" dirty="0">
                <a:solidFill>
                  <a:srgbClr val="00B050"/>
                </a:solidFill>
                <a:latin typeface="Impact" panose="020B0806030902050204" pitchFamily="34" charset="0"/>
              </a:rPr>
              <a:t>HACKATHON </a:t>
            </a:r>
            <a:br>
              <a:rPr lang="it-IT" sz="4400" b="1" cap="small" dirty="0">
                <a:solidFill>
                  <a:srgbClr val="00B050"/>
                </a:solidFill>
                <a:latin typeface="Impact" panose="020B0806030902050204" pitchFamily="34" charset="0"/>
              </a:rPr>
            </a:br>
            <a:r>
              <a:rPr lang="it-IT" sz="3200" b="1" cap="small" dirty="0">
                <a:solidFill>
                  <a:srgbClr val="00B050"/>
                </a:solidFill>
                <a:latin typeface="Impact" panose="020B0806030902050204" pitchFamily="34" charset="0"/>
              </a:rPr>
              <a:t>DI.NA.MO – distanze dinamiche in montagna.</a:t>
            </a:r>
          </a:p>
          <a:p>
            <a:r>
              <a:rPr lang="it-IT" sz="3200" b="1" cap="small" dirty="0">
                <a:solidFill>
                  <a:srgbClr val="00B050"/>
                </a:solidFill>
                <a:latin typeface="Impact" panose="020B0806030902050204" pitchFamily="34" charset="0"/>
              </a:rPr>
              <a:t>Progetti sostenibili per un trasporto locale flessibile</a:t>
            </a:r>
          </a:p>
          <a:p>
            <a:endParaRPr lang="it-IT" sz="4400" b="1" cap="small" dirty="0">
              <a:solidFill>
                <a:srgbClr val="00B050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8429" y="455674"/>
            <a:ext cx="1080120" cy="107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347</Words>
  <Application>Microsoft Office PowerPoint</Application>
  <PresentationFormat>Personalizzato</PresentationFormat>
  <Paragraphs>64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Impact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valentina</dc:creator>
  <cp:lastModifiedBy>Miorelli Enrico</cp:lastModifiedBy>
  <cp:revision>36</cp:revision>
  <dcterms:created xsi:type="dcterms:W3CDTF">2017-09-20T06:24:23Z</dcterms:created>
  <dcterms:modified xsi:type="dcterms:W3CDTF">2017-09-25T14:49:06Z</dcterms:modified>
</cp:coreProperties>
</file>